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6"/>
    <p:restoredTop sz="96405"/>
  </p:normalViewPr>
  <p:slideViewPr>
    <p:cSldViewPr snapToGrid="0">
      <p:cViewPr varScale="1">
        <p:scale>
          <a:sx n="124" d="100"/>
          <a:sy n="124" d="100"/>
        </p:scale>
        <p:origin x="20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76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51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11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61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8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15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22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94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6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15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9588D-8C6D-6C49-B32E-AD06ED0B9814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CFDD9-B70A-D247-9165-BE20BA821C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89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6C866-72BF-5A22-4141-9EE94979A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dirty="0"/>
              <a:t>Semantic analysis. Classification of</a:t>
            </a:r>
            <a:r>
              <a:rPr lang="ru-RU" dirty="0"/>
              <a:t> </a:t>
            </a:r>
            <a:r>
              <a:rPr lang="en" dirty="0"/>
              <a:t>TripAdvisor’s reviews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015A4C-9291-B95C-D628-5BAD1E27DB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Darya </a:t>
            </a:r>
            <a:r>
              <a:rPr lang="en-US" dirty="0" err="1"/>
              <a:t>Kandalina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387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D419C2-E0B0-FF45-7509-9B83A08B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1" y="1149177"/>
            <a:ext cx="12092229" cy="4831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159B8-403D-9B3E-B75F-E7669E0D9A5E}"/>
              </a:ext>
            </a:extLst>
          </p:cNvPr>
          <p:cNvSpPr txBox="1"/>
          <p:nvPr/>
        </p:nvSpPr>
        <p:spPr>
          <a:xfrm>
            <a:off x="902042" y="554164"/>
            <a:ext cx="5807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effectLst/>
              </a:rPr>
              <a:t>Confusion matrix for best models </a:t>
            </a:r>
            <a:endParaRPr lang="en" sz="24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8623E4-4D8D-FBC7-9B66-694129144AE8}"/>
              </a:ext>
            </a:extLst>
          </p:cNvPr>
          <p:cNvSpPr/>
          <p:nvPr/>
        </p:nvSpPr>
        <p:spPr>
          <a:xfrm>
            <a:off x="7735330" y="1643449"/>
            <a:ext cx="3929448" cy="4065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45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DD1D2-6C7B-9392-08F2-6AF9E987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development </a:t>
            </a:r>
            <a:br>
              <a:rPr lang="en-US" dirty="0"/>
            </a:br>
            <a:r>
              <a:rPr lang="en-US" dirty="0"/>
              <a:t>of the project </a:t>
            </a:r>
            <a:br>
              <a:rPr lang="en-US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E7A87-48A3-5714-A938-06CF84C2BD41}"/>
              </a:ext>
            </a:extLst>
          </p:cNvPr>
          <p:cNvSpPr txBox="1"/>
          <p:nvPr/>
        </p:nvSpPr>
        <p:spPr>
          <a:xfrm>
            <a:off x="5663514" y="1997839"/>
            <a:ext cx="521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dirty="0">
                <a:effectLst/>
              </a:rPr>
              <a:t>- train the transformer model and compare the results</a:t>
            </a:r>
          </a:p>
          <a:p>
            <a:br>
              <a:rPr lang="en" sz="1800" dirty="0">
                <a:effectLst/>
              </a:rPr>
            </a:br>
            <a:r>
              <a:rPr lang="en" sz="1800" dirty="0">
                <a:effectLst/>
              </a:rPr>
              <a:t>- explore the relationship with the age of the review on the site and the average rating for the hotel</a:t>
            </a:r>
          </a:p>
          <a:p>
            <a:br>
              <a:rPr lang="en" sz="1800" dirty="0">
                <a:effectLst/>
              </a:rPr>
            </a:br>
            <a:r>
              <a:rPr lang="en" sz="1800" dirty="0">
                <a:effectLst/>
              </a:rPr>
              <a:t>- apply algorithms that could illustrate the specific points that users complain about 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504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0CE83-5ED4-DF92-94B5-747EA3CE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the project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9D3026-B6C5-D215-8EB3-930E5B16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Intro: relevance</a:t>
            </a:r>
            <a:r>
              <a:rPr lang="ru-RU" dirty="0"/>
              <a:t> </a:t>
            </a:r>
            <a:r>
              <a:rPr lang="en-US" dirty="0"/>
              <a:t>and purposes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Exploratory analysis</a:t>
            </a:r>
          </a:p>
          <a:p>
            <a:r>
              <a:rPr lang="en-US" dirty="0"/>
              <a:t>Model comparison </a:t>
            </a:r>
          </a:p>
          <a:p>
            <a:r>
              <a:rPr lang="en-US" dirty="0"/>
              <a:t>Results</a:t>
            </a:r>
            <a:endParaRPr lang="ru-RU" dirty="0"/>
          </a:p>
          <a:p>
            <a:r>
              <a:rPr lang="en-US" dirty="0"/>
              <a:t>Future development of the project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013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F34AE-0581-1AE8-EAFA-C83CFDFE7E39}"/>
              </a:ext>
            </a:extLst>
          </p:cNvPr>
          <p:cNvSpPr txBox="1"/>
          <p:nvPr/>
        </p:nvSpPr>
        <p:spPr>
          <a:xfrm>
            <a:off x="5082746" y="843677"/>
            <a:ext cx="52104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Relevance</a:t>
            </a:r>
            <a:endParaRPr lang="ru-RU" dirty="0"/>
          </a:p>
          <a:p>
            <a:endParaRPr lang="en-US" dirty="0"/>
          </a:p>
          <a:p>
            <a:r>
              <a:rPr lang="en-US" sz="1700" dirty="0"/>
              <a:t>	 Reviews and public evaluation of a particular place is a key factor in its selection. The rating and the </a:t>
            </a:r>
            <a:r>
              <a:rPr lang="ru-RU" sz="1700" dirty="0"/>
              <a:t>	</a:t>
            </a:r>
            <a:r>
              <a:rPr lang="en-US" sz="1700" dirty="0"/>
              <a:t>text of the review may sometimes not correspond to each other -&gt; it is important to be able to </a:t>
            </a:r>
            <a:r>
              <a:rPr lang="ru-RU" sz="1700" dirty="0"/>
              <a:t>	</a:t>
            </a:r>
            <a:r>
              <a:rPr lang="en-US" sz="1700" dirty="0"/>
              <a:t>automatically determine the rating based on the text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772DE-1D69-FA58-30D3-99DB1CE10937}"/>
              </a:ext>
            </a:extLst>
          </p:cNvPr>
          <p:cNvSpPr txBox="1"/>
          <p:nvPr/>
        </p:nvSpPr>
        <p:spPr>
          <a:xfrm>
            <a:off x="5150707" y="3578146"/>
            <a:ext cx="5074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Purpose</a:t>
            </a:r>
            <a:endParaRPr lang="ru-RU" dirty="0"/>
          </a:p>
          <a:p>
            <a:endParaRPr lang="en-US" dirty="0"/>
          </a:p>
          <a:p>
            <a:r>
              <a:rPr lang="en-US" dirty="0"/>
              <a:t>	 Build a model that predicts a person's rating based on a text review</a:t>
            </a:r>
          </a:p>
          <a:p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6D75646-DC4B-84A0-003B-0D49A736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6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5675E-99C6-8019-389A-957C7D09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E524C-67A3-2FB9-8E69-5731081B7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1421024"/>
            <a:ext cx="6281873" cy="5248622"/>
          </a:xfrm>
        </p:spPr>
        <p:txBody>
          <a:bodyPr/>
          <a:lstStyle/>
          <a:p>
            <a:r>
              <a:rPr lang="en-US" dirty="0"/>
              <a:t>~9000 observations from TripAdvisor for 60 hotels</a:t>
            </a:r>
          </a:p>
          <a:p>
            <a:r>
              <a:rPr lang="en-US" dirty="0"/>
              <a:t>Collected info:</a:t>
            </a:r>
          </a:p>
          <a:p>
            <a:pPr marL="457200" lvl="1" indent="0">
              <a:buNone/>
            </a:pPr>
            <a:r>
              <a:rPr lang="en" sz="1800" dirty="0">
                <a:effectLst/>
                <a:latin typeface="+mj-lt"/>
              </a:rPr>
              <a:t>- the name of the hotel</a:t>
            </a:r>
            <a:br>
              <a:rPr lang="en" sz="1800" dirty="0">
                <a:effectLst/>
                <a:latin typeface="+mj-lt"/>
              </a:rPr>
            </a:br>
            <a:r>
              <a:rPr lang="en" sz="1800" dirty="0">
                <a:effectLst/>
                <a:latin typeface="+mj-lt"/>
              </a:rPr>
              <a:t>- review text</a:t>
            </a:r>
            <a:br>
              <a:rPr lang="en" sz="1800" dirty="0">
                <a:effectLst/>
                <a:latin typeface="+mj-lt"/>
              </a:rPr>
            </a:br>
            <a:r>
              <a:rPr lang="en" sz="1800" dirty="0">
                <a:effectLst/>
                <a:latin typeface="+mj-lt"/>
              </a:rPr>
              <a:t>- date of writing the review</a:t>
            </a:r>
            <a:br>
              <a:rPr lang="en" sz="1800" dirty="0">
                <a:effectLst/>
                <a:latin typeface="+mj-lt"/>
              </a:rPr>
            </a:br>
            <a:r>
              <a:rPr lang="en" sz="1800" dirty="0">
                <a:effectLst/>
                <a:latin typeface="+mj-lt"/>
              </a:rPr>
              <a:t>- link to review</a:t>
            </a:r>
            <a:br>
              <a:rPr lang="en" sz="1800" dirty="0">
                <a:effectLst/>
                <a:latin typeface="+mj-lt"/>
              </a:rPr>
            </a:br>
            <a:r>
              <a:rPr lang="en" sz="1800" dirty="0">
                <a:effectLst/>
                <a:latin typeface="+mj-lt"/>
              </a:rPr>
              <a:t>- score from review</a:t>
            </a:r>
            <a:br>
              <a:rPr lang="en" sz="1800" dirty="0">
                <a:effectLst/>
                <a:latin typeface="+mj-lt"/>
              </a:rPr>
            </a:br>
            <a:r>
              <a:rPr lang="en" sz="1800" dirty="0">
                <a:effectLst/>
                <a:latin typeface="+mj-lt"/>
              </a:rPr>
              <a:t>- the average rating of the hotel on the site </a:t>
            </a:r>
            <a:endParaRPr lang="en-US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8A742C-4757-1885-BAEA-CD28FEB8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47" y="3578146"/>
            <a:ext cx="6456019" cy="27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9AEDC3-12D0-C361-9118-E41E01D1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35" y="1569308"/>
            <a:ext cx="4930992" cy="3455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B434F4-F393-CEB8-793E-44A0A6B33E83}"/>
              </a:ext>
            </a:extLst>
          </p:cNvPr>
          <p:cNvSpPr txBox="1"/>
          <p:nvPr/>
        </p:nvSpPr>
        <p:spPr>
          <a:xfrm>
            <a:off x="2233484" y="1044831"/>
            <a:ext cx="2696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Initial</a:t>
            </a:r>
            <a:r>
              <a:rPr lang="ru-RU" dirty="0"/>
              <a:t> Distribution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4274D7-D612-A39A-E510-2691C8E5C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60" y="1569308"/>
            <a:ext cx="4930992" cy="3426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9A6868-8540-7144-FAE9-342718D42B95}"/>
              </a:ext>
            </a:extLst>
          </p:cNvPr>
          <p:cNvSpPr txBox="1"/>
          <p:nvPr/>
        </p:nvSpPr>
        <p:spPr>
          <a:xfrm>
            <a:off x="7139117" y="104483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Distribution </a:t>
            </a:r>
            <a:r>
              <a:rPr lang="ru-RU" dirty="0" err="1"/>
              <a:t>after</a:t>
            </a:r>
            <a:r>
              <a:rPr lang="ru-RU" dirty="0"/>
              <a:t> </a:t>
            </a:r>
            <a:r>
              <a:rPr lang="ru-RU" dirty="0" err="1"/>
              <a:t>grouping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21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86B11F-7FA6-3E61-326B-F29789FBC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340" y="1191913"/>
            <a:ext cx="6303319" cy="4692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21100C-91C7-BF74-0883-0539FE44BBF4}"/>
              </a:ext>
            </a:extLst>
          </p:cNvPr>
          <p:cNvSpPr txBox="1"/>
          <p:nvPr/>
        </p:nvSpPr>
        <p:spPr>
          <a:xfrm>
            <a:off x="639462" y="399706"/>
            <a:ext cx="114083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People </a:t>
            </a:r>
            <a:r>
              <a:rPr lang="ru-RU" sz="2200" dirty="0" err="1"/>
              <a:t>who</a:t>
            </a:r>
            <a:r>
              <a:rPr lang="ru-RU" sz="2200" dirty="0"/>
              <a:t> </a:t>
            </a:r>
            <a:r>
              <a:rPr lang="ru-RU" sz="2200" dirty="0" err="1"/>
              <a:t>write</a:t>
            </a:r>
            <a:r>
              <a:rPr lang="ru-RU" sz="2200" dirty="0"/>
              <a:t> </a:t>
            </a:r>
            <a:r>
              <a:rPr lang="ru-RU" sz="2200" dirty="0" err="1"/>
              <a:t>great</a:t>
            </a:r>
            <a:r>
              <a:rPr lang="ru-RU" sz="2200" dirty="0"/>
              <a:t> </a:t>
            </a:r>
            <a:r>
              <a:rPr lang="ru-RU" sz="2200" dirty="0" err="1"/>
              <a:t>reviews</a:t>
            </a:r>
            <a:r>
              <a:rPr lang="ru-RU" sz="2200" dirty="0"/>
              <a:t> </a:t>
            </a:r>
            <a:r>
              <a:rPr lang="ru-RU" sz="2200" dirty="0" err="1"/>
              <a:t>describe</a:t>
            </a:r>
            <a:r>
              <a:rPr lang="ru-RU" sz="2200" dirty="0"/>
              <a:t> </a:t>
            </a:r>
            <a:r>
              <a:rPr lang="ru-RU" sz="2200" dirty="0" err="1"/>
              <a:t>them</a:t>
            </a:r>
            <a:r>
              <a:rPr lang="ru-RU" sz="2200" dirty="0"/>
              <a:t> </a:t>
            </a:r>
            <a:r>
              <a:rPr lang="ru-RU" sz="2200" dirty="0" err="1"/>
              <a:t>in</a:t>
            </a:r>
            <a:r>
              <a:rPr lang="ru-RU" sz="2200" dirty="0"/>
              <a:t> </a:t>
            </a:r>
            <a:r>
              <a:rPr lang="ru-RU" sz="2200" dirty="0" err="1"/>
              <a:t>less</a:t>
            </a:r>
            <a:r>
              <a:rPr lang="ru-RU" sz="2200" dirty="0"/>
              <a:t> </a:t>
            </a:r>
            <a:r>
              <a:rPr lang="ru-RU" sz="2200" dirty="0" err="1"/>
              <a:t>detail</a:t>
            </a:r>
            <a:r>
              <a:rPr lang="ru-RU" sz="2200" dirty="0"/>
              <a:t> </a:t>
            </a:r>
            <a:r>
              <a:rPr lang="ru-RU" sz="2200" dirty="0" err="1"/>
              <a:t>than</a:t>
            </a:r>
            <a:r>
              <a:rPr lang="ru-RU" sz="2200" dirty="0"/>
              <a:t> </a:t>
            </a:r>
            <a:endParaRPr lang="en-US" sz="2200" dirty="0"/>
          </a:p>
          <a:p>
            <a:r>
              <a:rPr lang="ru-RU" sz="2200" dirty="0" err="1"/>
              <a:t>those</a:t>
            </a:r>
            <a:r>
              <a:rPr lang="ru-RU" sz="2200" dirty="0"/>
              <a:t> </a:t>
            </a:r>
            <a:r>
              <a:rPr lang="ru-RU" sz="2200" dirty="0" err="1"/>
              <a:t>who</a:t>
            </a:r>
            <a:r>
              <a:rPr lang="ru-RU" sz="2200" dirty="0"/>
              <a:t> </a:t>
            </a:r>
            <a:r>
              <a:rPr lang="ru-RU" sz="2200" dirty="0" err="1"/>
              <a:t>are</a:t>
            </a:r>
            <a:r>
              <a:rPr lang="ru-RU" sz="2200" dirty="0"/>
              <a:t> </a:t>
            </a:r>
            <a:r>
              <a:rPr lang="ru-RU" sz="2200" dirty="0" err="1"/>
              <a:t>dissatisfied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2613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623A9C-F5A4-697F-4398-C3657A3B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4160"/>
            <a:ext cx="7772400" cy="4969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E7AC7-0ACC-5617-6931-943068F2A586}"/>
              </a:ext>
            </a:extLst>
          </p:cNvPr>
          <p:cNvSpPr txBox="1"/>
          <p:nvPr/>
        </p:nvSpPr>
        <p:spPr>
          <a:xfrm>
            <a:off x="324995" y="6190736"/>
            <a:ext cx="10713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600" dirty="0">
                <a:solidFill>
                  <a:schemeClr val="bg1">
                    <a:lumMod val="65000"/>
                  </a:schemeClr>
                </a:solidFill>
              </a:rPr>
              <a:t>The graph was built after pre-processing reviews: lemmatization, deletion of characters, single case, tokenization</a:t>
            </a:r>
            <a:endParaRPr lang="ru-R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FDF96-E948-BC0F-F8B6-0D4E6A8A7C9D}"/>
              </a:ext>
            </a:extLst>
          </p:cNvPr>
          <p:cNvSpPr txBox="1"/>
          <p:nvPr/>
        </p:nvSpPr>
        <p:spPr>
          <a:xfrm>
            <a:off x="701247" y="436430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The </a:t>
            </a:r>
            <a:r>
              <a:rPr lang="ru-RU" sz="2400" dirty="0" err="1"/>
              <a:t>most</a:t>
            </a:r>
            <a:r>
              <a:rPr lang="ru-RU" sz="2400" dirty="0"/>
              <a:t> "</a:t>
            </a:r>
            <a:r>
              <a:rPr lang="ru-RU" sz="2400" dirty="0" err="1"/>
              <a:t>popular</a:t>
            </a:r>
            <a:r>
              <a:rPr lang="ru-RU" sz="2400" dirty="0"/>
              <a:t>" </a:t>
            </a:r>
            <a:r>
              <a:rPr lang="ru-RU" sz="2400" dirty="0" err="1"/>
              <a:t>words</a:t>
            </a:r>
            <a:r>
              <a:rPr lang="ru-RU" sz="2400" dirty="0"/>
              <a:t> </a:t>
            </a:r>
            <a:r>
              <a:rPr lang="ru-RU" sz="2400" dirty="0" err="1"/>
              <a:t>in</a:t>
            </a:r>
            <a:r>
              <a:rPr lang="ru-RU" sz="2400" dirty="0"/>
              <a:t> </a:t>
            </a:r>
            <a:r>
              <a:rPr lang="ru-RU" sz="2400" dirty="0" err="1"/>
              <a:t>reviews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0774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0DD012-4D23-5257-9D43-4A2CF3F9A36F}"/>
              </a:ext>
            </a:extLst>
          </p:cNvPr>
          <p:cNvSpPr txBox="1"/>
          <p:nvPr/>
        </p:nvSpPr>
        <p:spPr>
          <a:xfrm>
            <a:off x="702276" y="458930"/>
            <a:ext cx="11209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Differences</a:t>
            </a:r>
            <a:r>
              <a:rPr lang="ru-RU" sz="2400" dirty="0"/>
              <a:t> </a:t>
            </a:r>
            <a:r>
              <a:rPr lang="ru-RU" sz="2400" dirty="0" err="1"/>
              <a:t>in</a:t>
            </a:r>
            <a:r>
              <a:rPr lang="ru-RU" sz="2400" dirty="0"/>
              <a:t> </a:t>
            </a:r>
            <a:r>
              <a:rPr lang="ru-RU" sz="2400" dirty="0" err="1"/>
              <a:t>the</a:t>
            </a:r>
            <a:r>
              <a:rPr lang="ru-RU" sz="2400" dirty="0"/>
              <a:t> </a:t>
            </a:r>
            <a:r>
              <a:rPr lang="ru-RU" sz="2400" dirty="0" err="1"/>
              <a:t>frequency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</a:t>
            </a:r>
            <a:r>
              <a:rPr lang="ru-RU" sz="2400" dirty="0" err="1"/>
              <a:t>words</a:t>
            </a:r>
            <a:r>
              <a:rPr lang="ru-RU" sz="2400" dirty="0"/>
              <a:t> </a:t>
            </a:r>
            <a:r>
              <a:rPr lang="ru-RU" sz="2400" dirty="0" err="1"/>
              <a:t>depending</a:t>
            </a:r>
            <a:r>
              <a:rPr lang="ru-RU" sz="2400" dirty="0"/>
              <a:t> </a:t>
            </a:r>
            <a:r>
              <a:rPr lang="ru-RU" sz="2400" dirty="0" err="1"/>
              <a:t>on</a:t>
            </a:r>
            <a:r>
              <a:rPr lang="ru-RU" sz="2400" dirty="0"/>
              <a:t> </a:t>
            </a:r>
            <a:r>
              <a:rPr lang="ru-RU" sz="2400" dirty="0" err="1"/>
              <a:t>the</a:t>
            </a:r>
            <a:r>
              <a:rPr lang="ru-RU" sz="2400" dirty="0"/>
              <a:t> </a:t>
            </a:r>
            <a:r>
              <a:rPr lang="ru-RU" sz="2400" dirty="0" err="1"/>
              <a:t>class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</a:t>
            </a:r>
            <a:r>
              <a:rPr lang="en-US" sz="2400" dirty="0"/>
              <a:t>review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FD9A83-B8CB-D475-E6EC-E7548D0E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77" y="1178453"/>
            <a:ext cx="4289854" cy="25797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9DFDC-C39F-62AE-B8E1-DCB6F422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843" y="1178453"/>
            <a:ext cx="4289853" cy="24975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4D58BA-C913-BED1-98E5-0A67180AB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254" y="4007021"/>
            <a:ext cx="4530788" cy="26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5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A1E47B-8634-1113-17A9-06F5663ADD40}"/>
              </a:ext>
            </a:extLst>
          </p:cNvPr>
          <p:cNvSpPr txBox="1"/>
          <p:nvPr/>
        </p:nvSpPr>
        <p:spPr>
          <a:xfrm>
            <a:off x="775386" y="476420"/>
            <a:ext cx="1004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The </a:t>
            </a:r>
            <a:r>
              <a:rPr lang="ru-RU" sz="2400" dirty="0" err="1"/>
              <a:t>process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</a:t>
            </a:r>
            <a:r>
              <a:rPr lang="ru-RU" sz="2400" dirty="0" err="1"/>
              <a:t>learning</a:t>
            </a:r>
            <a:r>
              <a:rPr lang="ru-RU" sz="2400" dirty="0"/>
              <a:t> </a:t>
            </a:r>
            <a:r>
              <a:rPr lang="ru-RU" sz="2400" dirty="0" err="1"/>
              <a:t>and</a:t>
            </a:r>
            <a:r>
              <a:rPr lang="ru-RU" sz="2400" dirty="0"/>
              <a:t> </a:t>
            </a:r>
            <a:r>
              <a:rPr lang="ru-RU" sz="2400" dirty="0" err="1"/>
              <a:t>choosing</a:t>
            </a:r>
            <a:r>
              <a:rPr lang="ru-RU" sz="2400" dirty="0"/>
              <a:t> </a:t>
            </a:r>
            <a:r>
              <a:rPr lang="ru-RU" sz="2400" dirty="0" err="1"/>
              <a:t>the</a:t>
            </a:r>
            <a:r>
              <a:rPr lang="ru-RU" sz="2400" dirty="0"/>
              <a:t> </a:t>
            </a:r>
            <a:r>
              <a:rPr lang="ru-RU" sz="2400" dirty="0" err="1"/>
              <a:t>best</a:t>
            </a:r>
            <a:r>
              <a:rPr lang="ru-RU" sz="2400" dirty="0"/>
              <a:t> </a:t>
            </a:r>
            <a:r>
              <a:rPr lang="ru-RU" sz="2400" dirty="0" err="1"/>
              <a:t>model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F3D9A-3C39-2D44-E77C-028BFB2625DD}"/>
              </a:ext>
            </a:extLst>
          </p:cNvPr>
          <p:cNvSpPr txBox="1"/>
          <p:nvPr/>
        </p:nvSpPr>
        <p:spPr>
          <a:xfrm>
            <a:off x="775387" y="2116774"/>
            <a:ext cx="38736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TF-IDF + classic ML algorithms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using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 – search for the selection </a:t>
            </a:r>
          </a:p>
          <a:p>
            <a:r>
              <a:rPr lang="en-US" dirty="0"/>
              <a:t>of hyperparameters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Metrics: Accuracy,  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Add. Metrics: Precision, Recall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D9766C-4C14-F463-7B01-86971FDD5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6"/>
          <a:stretch/>
        </p:blipFill>
        <p:spPr>
          <a:xfrm>
            <a:off x="5980670" y="1952368"/>
            <a:ext cx="4835028" cy="3741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B1710-0F01-0CE3-3D00-7F3C21600C01}"/>
              </a:ext>
            </a:extLst>
          </p:cNvPr>
          <p:cNvSpPr txBox="1"/>
          <p:nvPr/>
        </p:nvSpPr>
        <p:spPr>
          <a:xfrm>
            <a:off x="6189415" y="1305007"/>
            <a:ext cx="2892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Metrics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452724C-6D49-AF04-A111-2196E0602AE4}"/>
              </a:ext>
            </a:extLst>
          </p:cNvPr>
          <p:cNvSpPr/>
          <p:nvPr/>
        </p:nvSpPr>
        <p:spPr>
          <a:xfrm>
            <a:off x="6189415" y="3823285"/>
            <a:ext cx="4437396" cy="303872"/>
          </a:xfrm>
          <a:prstGeom prst="rect">
            <a:avLst/>
          </a:prstGeom>
          <a:noFill/>
          <a:ln>
            <a:solidFill>
              <a:srgbClr val="FF0000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D8F1FA5-3DAC-A04C-18B1-7477B71E8502}"/>
              </a:ext>
            </a:extLst>
          </p:cNvPr>
          <p:cNvSpPr/>
          <p:nvPr/>
        </p:nvSpPr>
        <p:spPr>
          <a:xfrm>
            <a:off x="6179486" y="4929901"/>
            <a:ext cx="4437396" cy="303872"/>
          </a:xfrm>
          <a:prstGeom prst="rect">
            <a:avLst/>
          </a:prstGeom>
          <a:noFill/>
          <a:ln>
            <a:solidFill>
              <a:srgbClr val="FF0000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6C902FB-B4A2-01CE-2449-DE4D20C36043}"/>
              </a:ext>
            </a:extLst>
          </p:cNvPr>
          <p:cNvSpPr/>
          <p:nvPr/>
        </p:nvSpPr>
        <p:spPr>
          <a:xfrm>
            <a:off x="6179486" y="5248913"/>
            <a:ext cx="4437396" cy="303872"/>
          </a:xfrm>
          <a:prstGeom prst="rect">
            <a:avLst/>
          </a:prstGeom>
          <a:noFill/>
          <a:ln>
            <a:solidFill>
              <a:srgbClr val="FF0000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518430"/>
      </p:ext>
    </p:extLst>
  </p:cSld>
  <p:clrMapOvr>
    <a:masterClrMapping/>
  </p:clrMapOvr>
</p:sld>
</file>

<file path=ppt/theme/theme1.xml><?xml version="1.0" encoding="utf-8"?>
<a:theme xmlns:a="http://schemas.openxmlformats.org/drawingml/2006/main" name="Атлас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Атлас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тлас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{F6355D2C-EF7D-DF4F-A0EB-8307394592FE}tf16401369</Template>
  <TotalTime>789</TotalTime>
  <Words>308</Words>
  <Application>Microsoft Macintosh PowerPoint</Application>
  <PresentationFormat>Широкоэкранный</PresentationFormat>
  <Paragraphs>51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 Light</vt:lpstr>
      <vt:lpstr>Rockwell</vt:lpstr>
      <vt:lpstr>Wingdings</vt:lpstr>
      <vt:lpstr>Атлас</vt:lpstr>
      <vt:lpstr>Semantic analysis. Classification of TripAdvisor’s reviews</vt:lpstr>
      <vt:lpstr>Plan of the project </vt:lpstr>
      <vt:lpstr>Intro</vt:lpstr>
      <vt:lpstr>Data description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Future development  of the project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analysis. Classification of TripAdvisor’s reviews</dc:title>
  <dc:creator>Kandalina Darya</dc:creator>
  <cp:lastModifiedBy>Kandalina Darya</cp:lastModifiedBy>
  <cp:revision>1</cp:revision>
  <dcterms:created xsi:type="dcterms:W3CDTF">2023-03-24T20:44:23Z</dcterms:created>
  <dcterms:modified xsi:type="dcterms:W3CDTF">2023-03-25T09:54:08Z</dcterms:modified>
</cp:coreProperties>
</file>